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handoutMasterIdLst>
    <p:handoutMasterId r:id="rId33"/>
  </p:handoutMasterIdLst>
  <p:sldIdLst>
    <p:sldId id="270" r:id="rId2"/>
    <p:sldId id="389" r:id="rId3"/>
    <p:sldId id="390" r:id="rId4"/>
    <p:sldId id="391" r:id="rId5"/>
    <p:sldId id="392" r:id="rId6"/>
    <p:sldId id="393" r:id="rId7"/>
    <p:sldId id="394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406" r:id="rId17"/>
    <p:sldId id="405" r:id="rId18"/>
    <p:sldId id="414" r:id="rId19"/>
    <p:sldId id="411" r:id="rId20"/>
    <p:sldId id="415" r:id="rId21"/>
    <p:sldId id="416" r:id="rId22"/>
    <p:sldId id="417" r:id="rId23"/>
    <p:sldId id="419" r:id="rId24"/>
    <p:sldId id="421" r:id="rId25"/>
    <p:sldId id="420" r:id="rId26"/>
    <p:sldId id="426" r:id="rId27"/>
    <p:sldId id="428" r:id="rId28"/>
    <p:sldId id="430" r:id="rId29"/>
    <p:sldId id="432" r:id="rId30"/>
    <p:sldId id="388" r:id="rId3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ffrey Holcomb" initials="" lastIdx="3" clrIdx="0"/>
  <p:cmAuthor id="7" name="Maureen Steddin" initials="MS [2]" lastIdx="1" clrIdx="7"/>
  <p:cmAuthor id="1" name="Ruchi Sachdev" initials="" lastIdx="8" clrIdx="1"/>
  <p:cmAuthor id="8" name="Maureen Steddin" initials="MS [3]" lastIdx="1" clrIdx="8"/>
  <p:cmAuthor id="2" name="Sarah Reusché" initials="" lastIdx="13" clrIdx="2"/>
  <p:cmAuthor id="9" name="Maureen Steddin" initials="MS [4]" lastIdx="1" clrIdx="9"/>
  <p:cmAuthor id="3" name="Nitin Shankar" initials="" lastIdx="6" clrIdx="3"/>
  <p:cmAuthor id="10" name="Maureen Steddin" initials="MS [5]" lastIdx="1" clrIdx="10"/>
  <p:cmAuthor id="4" name="Kristen Flathman" initials="" lastIdx="1" clrIdx="4"/>
  <p:cmAuthor id="11" name="Maureen Steddin" initials="MS [6]" lastIdx="1" clrIdx="11"/>
  <p:cmAuthor id="5" name="Ben Schroeter" initials="" lastIdx="0" clrIdx="5"/>
  <p:cmAuthor id="6" name="Maureen Steddin" initials="MS" lastIdx="1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F9630F-82C1-40B7-BC3A-925EFCFF5E92}">
  <a:tblStyle styleId="{40F9630F-82C1-40B7-BC3A-925EFCFF5E9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ff"/>
      <a:tcStyle>
        <a:tcBdr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6" autoAdjust="0"/>
    <p:restoredTop sz="86551" autoAdjust="0"/>
  </p:normalViewPr>
  <p:slideViewPr>
    <p:cSldViewPr snapToGrid="0" snapToObjects="1">
      <p:cViewPr varScale="1">
        <p:scale>
          <a:sx n="92" d="100"/>
          <a:sy n="92" d="100"/>
        </p:scale>
        <p:origin x="54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84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5CB01-6679-D646-ACB3-8B04B786C15F}" type="datetimeFigureOut">
              <a:rPr lang="en-US" smtClean="0"/>
              <a:t>2/13/2021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C0F4D-8A6F-1C4A-B6BF-1558431E4F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0630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710270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Learning Objectives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6228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57200" y="816429"/>
            <a:ext cx="8229600" cy="4027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Clr>
                <a:srgbClr val="007FA3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85800" y="1447800"/>
            <a:ext cx="7772400" cy="2152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74687" y="3962400"/>
            <a:ext cx="7794626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600"/>
              </a:spcBef>
              <a:buClr>
                <a:srgbClr val="007FA3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Shape 15" descr="Pearson 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3972" y="6429709"/>
            <a:ext cx="917999" cy="27991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/>
          <p:nvPr/>
        </p:nvSpPr>
        <p:spPr>
          <a:xfrm>
            <a:off x="1600200" y="6429344"/>
            <a:ext cx="7162799" cy="2000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0" dirty="0">
                <a:latin typeface="Verdana"/>
                <a:ea typeface="Verdana" panose="020B0604030504040204" pitchFamily="34" charset="0"/>
                <a:cs typeface="Verdana" panose="020B0604030504040204" pitchFamily="34" charset="0"/>
              </a:rPr>
              <a:t>Copyright © 2019, 2016, 2014 Pearson Education, Inc. All Rights Reserved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2.cis.gsu.edu/dmcdonald/cis8040/Chen.pdf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15370"/>
            <a:ext cx="8229600" cy="10394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dirty="0"/>
              <a:t>Database Processing: Fundamentals, Design, and Implementation</a:t>
            </a:r>
            <a:endParaRPr lang="en-US" sz="3400" b="1" i="0" u="none" strike="noStrike" cap="none" dirty="0">
              <a:solidFill>
                <a:srgbClr val="007FA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457200" y="1254868"/>
            <a:ext cx="8229600" cy="48712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  <a:buSzPct val="25000"/>
              <a:buNone/>
            </a:pPr>
            <a:r>
              <a:rPr lang="en-US" sz="2000" dirty="0">
                <a:solidFill>
                  <a:srgbClr val="007FA3"/>
                </a:solidFill>
              </a:rPr>
              <a:t>15</a:t>
            </a:r>
            <a:r>
              <a:rPr lang="en-US" sz="2000" baseline="30000" dirty="0">
                <a:solidFill>
                  <a:srgbClr val="007FA3"/>
                </a:solidFill>
              </a:rPr>
              <a:t>th</a:t>
            </a:r>
            <a:r>
              <a:rPr lang="en-US" sz="2000" dirty="0">
                <a:solidFill>
                  <a:srgbClr val="007FA3"/>
                </a:solidFill>
              </a:rPr>
              <a:t> Edition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4294967295"/>
          </p:nvPr>
        </p:nvSpPr>
        <p:spPr>
          <a:xfrm>
            <a:off x="5486400" y="1600200"/>
            <a:ext cx="3657600" cy="1600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7FA3"/>
              </a:buClr>
              <a:buSzPct val="2500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Week #12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4294967295"/>
          </p:nvPr>
        </p:nvSpPr>
        <p:spPr>
          <a:xfrm>
            <a:off x="5486400" y="3200400"/>
            <a:ext cx="3657600" cy="29257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7FA3"/>
              </a:buClr>
              <a:buSzPct val="250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Modeling with the Entity-Relationship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AC3B7-8B7C-4A57-B389-AFD53FBE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15" y="1600200"/>
            <a:ext cx="3584103" cy="45867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5679-4D47-4263-9A40-043848DF8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880B7-3B97-4C61-9A6F-C04E61E62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Entities can be associated with one another in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relationships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: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</a:pPr>
            <a:r>
              <a:rPr lang="en-US" sz="2400" b="1" dirty="0">
                <a:solidFill>
                  <a:schemeClr val="tx2"/>
                </a:solidFill>
              </a:rPr>
              <a:t>Relationship classes</a:t>
            </a:r>
            <a:r>
              <a:rPr lang="en-US" sz="2400" dirty="0">
                <a:solidFill>
                  <a:srgbClr val="000000"/>
                </a:solidFill>
              </a:rPr>
              <a:t>: associations among entity classes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</a:pPr>
            <a:r>
              <a:rPr lang="en-US" sz="2400" b="1" dirty="0">
                <a:solidFill>
                  <a:schemeClr val="tx2"/>
                </a:solidFill>
              </a:rPr>
              <a:t>Relationship instances</a:t>
            </a:r>
            <a:r>
              <a:rPr lang="en-US" sz="2400" dirty="0">
                <a:solidFill>
                  <a:srgbClr val="000000"/>
                </a:solidFill>
              </a:rPr>
              <a:t>: associations among entity instances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In the original E-R model, relationships could have attributes, but today this is no longer done.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A relationship class can involve two or more entity classes.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283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3664F-D0F7-43F5-B9EF-3A782B9A7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the Relationship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4E265-03E1-4FA7-8505-7A4766AEE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The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degree</a:t>
            </a:r>
            <a:r>
              <a:rPr lang="en-US" sz="2800" dirty="0">
                <a:solidFill>
                  <a:srgbClr val="FF9900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of the relationship</a:t>
            </a:r>
            <a:r>
              <a:rPr lang="en-US" sz="2800" dirty="0">
                <a:solidFill>
                  <a:srgbClr val="FF9900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is the number of entity classes in the relationship: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Two entities have a </a:t>
            </a:r>
            <a:r>
              <a:rPr lang="en-US" sz="2400" b="1" dirty="0">
                <a:solidFill>
                  <a:schemeClr val="tx2"/>
                </a:solidFill>
              </a:rPr>
              <a:t>binary relationship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of degree two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Three entities have a </a:t>
            </a:r>
            <a:r>
              <a:rPr lang="en-US" sz="2400" b="1" dirty="0">
                <a:solidFill>
                  <a:schemeClr val="tx2"/>
                </a:solidFill>
              </a:rPr>
              <a:t>ternary relationship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of degree three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770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7A2E1-81B6-424B-87D0-CD7B3B768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Versus Ternary Relationships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2B6A8-B35B-419A-858D-6A6923B0D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476" y="1758188"/>
            <a:ext cx="6711047" cy="380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76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C591-F90B-4B69-900F-827D4D15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Entities and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EB55B-B9A7-4977-8C38-8483237C2C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The principle difference between an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entity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 and a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table (relation)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is that you can express a relationship between entities </a:t>
            </a:r>
            <a:r>
              <a:rPr lang="en-US" sz="2800" i="1" dirty="0">
                <a:solidFill>
                  <a:schemeClr val="tx2"/>
                </a:solidFill>
                <a:ea typeface="+mn-ea"/>
                <a:cs typeface="+mn-cs"/>
              </a:rPr>
              <a:t>without using foreign keys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This makes it easier to work with entities in the early design process where the very existence of entities and the relationships between them is uncertain.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51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17F54-1B8E-493E-AEE5-EE0D33A4A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2EAB4-6B52-4CCB-B196-C7D31524F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</a:pP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Cardinality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 means “count,” and is expressed as a number.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</a:pP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Maximum cardinality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is the maximum number of relationship instances in which an entity </a:t>
            </a:r>
            <a:r>
              <a:rPr lang="en-US" sz="2800" b="1" i="1" dirty="0">
                <a:solidFill>
                  <a:srgbClr val="0099CC"/>
                </a:solidFill>
                <a:ea typeface="+mn-ea"/>
                <a:cs typeface="+mn-cs"/>
              </a:rPr>
              <a:t>can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 participate.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</a:pP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Minimum cardinality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is the minimum number of relationship instances in which an entity </a:t>
            </a:r>
            <a:r>
              <a:rPr lang="en-US" sz="2800" b="1" i="1" dirty="0">
                <a:solidFill>
                  <a:srgbClr val="0099CC"/>
                </a:solidFill>
                <a:ea typeface="+mn-ea"/>
                <a:cs typeface="+mn-cs"/>
              </a:rPr>
              <a:t>must</a:t>
            </a:r>
            <a:r>
              <a:rPr lang="en-US" sz="2800" i="1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participate.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471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5FCB1-61CE-4FBC-9384-44A4CD6B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Cardinality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558EB-F968-4451-ABB7-138279E2A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</a:pP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Maximum cardinality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</a:rPr>
              <a:t>is the maximum number of relationship instances in which an entity </a:t>
            </a:r>
            <a:r>
              <a:rPr lang="en-US" sz="2800" b="1" i="1" dirty="0">
                <a:solidFill>
                  <a:srgbClr val="0099CC"/>
                </a:solidFill>
                <a:ea typeface="+mn-ea"/>
              </a:rPr>
              <a:t>can</a:t>
            </a:r>
            <a:r>
              <a:rPr lang="en-US" sz="2800" dirty="0">
                <a:solidFill>
                  <a:srgbClr val="000000"/>
                </a:solidFill>
                <a:ea typeface="+mn-ea"/>
              </a:rPr>
              <a:t> participate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There are three types of maximum cardinality: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b="1" dirty="0">
                <a:solidFill>
                  <a:schemeClr val="tx2"/>
                </a:solidFill>
              </a:rPr>
              <a:t>One-to-One [1:1]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b="1" dirty="0">
                <a:solidFill>
                  <a:schemeClr val="tx2"/>
                </a:solidFill>
              </a:rPr>
              <a:t>One-to-Many [1:N]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b="1" dirty="0">
                <a:solidFill>
                  <a:schemeClr val="tx2"/>
                </a:solidFill>
              </a:rPr>
              <a:t>Many-to-Many [N:M]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151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8DD18-8330-4ACA-AD04-70AE5CB9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Cardinality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DDD3E-A47A-422F-99AC-0A4BA931E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</a:pP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Minimum cardinality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is the minimum number of entity instances that </a:t>
            </a:r>
            <a:r>
              <a:rPr lang="en-US" sz="2800" b="1" i="1" dirty="0">
                <a:solidFill>
                  <a:schemeClr val="tx2"/>
                </a:solidFill>
                <a:ea typeface="+mn-ea"/>
                <a:cs typeface="+mn-cs"/>
              </a:rPr>
              <a:t>must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 participate in a relationship.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Minimums are generally stated as either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zero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 or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one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:</a:t>
            </a:r>
          </a:p>
          <a:p>
            <a:pPr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IF </a:t>
            </a:r>
            <a:r>
              <a:rPr lang="en-US" sz="2400" b="1" dirty="0">
                <a:solidFill>
                  <a:schemeClr val="tx2"/>
                </a:solidFill>
              </a:rPr>
              <a:t>zero [0]</a:t>
            </a:r>
            <a:r>
              <a:rPr lang="en-US" sz="2400" dirty="0">
                <a:solidFill>
                  <a:srgbClr val="000000"/>
                </a:solidFill>
              </a:rPr>
              <a:t> THEN participation in the relationship by the entity is </a:t>
            </a:r>
            <a:r>
              <a:rPr lang="en-US" sz="2400" b="1" dirty="0">
                <a:solidFill>
                  <a:schemeClr val="tx2"/>
                </a:solidFill>
              </a:rPr>
              <a:t>optional</a:t>
            </a:r>
            <a:r>
              <a:rPr lang="en-US" sz="2400" dirty="0">
                <a:solidFill>
                  <a:srgbClr val="000000"/>
                </a:solidFill>
              </a:rPr>
              <a:t>, and </a:t>
            </a:r>
            <a:r>
              <a:rPr lang="en-US" sz="2400" b="1" i="1" dirty="0">
                <a:solidFill>
                  <a:schemeClr val="tx2"/>
                </a:solidFill>
              </a:rPr>
              <a:t>no</a:t>
            </a:r>
            <a:r>
              <a:rPr lang="en-US" sz="2400" dirty="0">
                <a:solidFill>
                  <a:srgbClr val="000000"/>
                </a:solidFill>
              </a:rPr>
              <a:t> entity instance must participate in the relationship.</a:t>
            </a:r>
          </a:p>
          <a:p>
            <a:pPr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IF </a:t>
            </a:r>
            <a:r>
              <a:rPr lang="en-US" sz="2400" b="1" dirty="0">
                <a:solidFill>
                  <a:schemeClr val="tx2"/>
                </a:solidFill>
              </a:rPr>
              <a:t>one [1]</a:t>
            </a:r>
            <a:r>
              <a:rPr lang="en-US" sz="2400" dirty="0">
                <a:solidFill>
                  <a:srgbClr val="000000"/>
                </a:solidFill>
              </a:rPr>
              <a:t> THEN participation in the relationship by the entity is </a:t>
            </a:r>
            <a:r>
              <a:rPr lang="en-US" sz="2400" b="1" dirty="0">
                <a:solidFill>
                  <a:schemeClr val="tx2"/>
                </a:solidFill>
              </a:rPr>
              <a:t>mandatory</a:t>
            </a:r>
            <a:r>
              <a:rPr lang="en-US" sz="2400" dirty="0">
                <a:solidFill>
                  <a:srgbClr val="000000"/>
                </a:solidFill>
              </a:rPr>
              <a:t>, and </a:t>
            </a:r>
            <a:r>
              <a:rPr lang="en-US" sz="2400" b="1" i="1" dirty="0">
                <a:solidFill>
                  <a:schemeClr val="tx2"/>
                </a:solidFill>
              </a:rPr>
              <a:t>at least one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entity instance must participate in the relationship.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956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21751-3CE5-4B1C-82DB-A4B6F0C6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 and Child Entities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3CBC9-3DF5-49B4-A308-623AD70B30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In a one-to-many relationship:</a:t>
            </a:r>
          </a:p>
          <a:p>
            <a:pPr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The entity on the one side of the relationship is called the </a:t>
            </a:r>
            <a:r>
              <a:rPr lang="en-US" sz="2400" b="1" dirty="0">
                <a:solidFill>
                  <a:schemeClr val="tx2"/>
                </a:solidFill>
              </a:rPr>
              <a:t>parent entity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or just the </a:t>
            </a:r>
            <a:r>
              <a:rPr lang="en-US" sz="2400" b="1" dirty="0">
                <a:solidFill>
                  <a:schemeClr val="tx2"/>
                </a:solidFill>
              </a:rPr>
              <a:t>parent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pPr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The entity on the many side of the relationship is called the </a:t>
            </a:r>
            <a:r>
              <a:rPr lang="en-US" sz="2400" b="1" dirty="0">
                <a:solidFill>
                  <a:schemeClr val="tx2"/>
                </a:solidFill>
              </a:rPr>
              <a:t>child entity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or just the </a:t>
            </a:r>
            <a:r>
              <a:rPr lang="en-US" sz="2400" b="1" dirty="0">
                <a:solidFill>
                  <a:schemeClr val="tx2"/>
                </a:solidFill>
              </a:rPr>
              <a:t>child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The relationships we have been discussing are known as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HAS-A relationships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: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Each entity instance </a:t>
            </a:r>
            <a:r>
              <a:rPr lang="en-US" sz="2400" b="1" i="1" dirty="0">
                <a:solidFill>
                  <a:schemeClr val="tx2"/>
                </a:solidFill>
              </a:rPr>
              <a:t>has</a:t>
            </a:r>
            <a:r>
              <a:rPr lang="en-US" sz="2400" i="1" dirty="0">
                <a:solidFill>
                  <a:schemeClr val="tx2"/>
                </a:solidFill>
              </a:rPr>
              <a:t> </a:t>
            </a:r>
            <a:r>
              <a:rPr lang="en-US" sz="2400" b="1" i="1" dirty="0">
                <a:solidFill>
                  <a:schemeClr val="tx2"/>
                </a:solidFill>
              </a:rPr>
              <a:t>a</a:t>
            </a:r>
            <a:r>
              <a:rPr lang="en-US" sz="2400" dirty="0">
                <a:solidFill>
                  <a:srgbClr val="000000"/>
                </a:solidFill>
              </a:rPr>
              <a:t> relationship with another entity instance.</a:t>
            </a:r>
          </a:p>
          <a:p>
            <a:pPr lvl="2" indent="-2286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An EMPLOYEE </a:t>
            </a:r>
            <a:r>
              <a:rPr lang="en-US" sz="2000" b="1" i="1" dirty="0">
                <a:solidFill>
                  <a:schemeClr val="tx2"/>
                </a:solidFill>
              </a:rPr>
              <a:t>has one or more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COMPUTERs.</a:t>
            </a:r>
          </a:p>
          <a:p>
            <a:pPr lvl="2" indent="-2286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A COMPUTER </a:t>
            </a:r>
            <a:r>
              <a:rPr lang="en-US" sz="2000" b="1" i="1" dirty="0">
                <a:solidFill>
                  <a:schemeClr val="tx2"/>
                </a:solidFill>
              </a:rPr>
              <a:t>has one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assigned EMPLOYEE.</a:t>
            </a:r>
          </a:p>
          <a:p>
            <a:pPr marL="1016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13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20001-4015-4CB3-ABFA-8550EB14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ID-Dependent Entities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8BA18-7B7C-4665-BB42-BAFFC062B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An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ID-dependent entity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chemeClr val="tx1"/>
                </a:solidFill>
                <a:ea typeface="+mn-ea"/>
                <a:cs typeface="+mn-cs"/>
              </a:rPr>
              <a:t>(a weak entity)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is an entity (child) whose identifier includes the identifier of another entity (parent).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The ID-dependent entity is a logical extension or subunit of the parent: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b="1" dirty="0">
                <a:solidFill>
                  <a:schemeClr val="tx2"/>
                </a:solidFill>
              </a:rPr>
              <a:t>BUILDING : APARTMENT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b="1" dirty="0">
                <a:solidFill>
                  <a:schemeClr val="tx2"/>
                </a:solidFill>
              </a:rPr>
              <a:t>PAINTING : PRINT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The minimum cardinality from the ID-dependent entity to the parent is </a:t>
            </a:r>
            <a:r>
              <a:rPr lang="en-US" sz="2800" i="1" dirty="0">
                <a:solidFill>
                  <a:schemeClr val="tx2"/>
                </a:solidFill>
                <a:ea typeface="+mn-ea"/>
                <a:cs typeface="+mn-cs"/>
              </a:rPr>
              <a:t>always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i="1" dirty="0">
                <a:solidFill>
                  <a:schemeClr val="tx2"/>
                </a:solidFill>
                <a:ea typeface="+mn-ea"/>
                <a:cs typeface="+mn-cs"/>
              </a:rPr>
              <a:t>one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993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9F270-D3BE-4A39-A9D3-E52F370E3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85A2B-8C4C-4F23-A9E7-315C143AD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" y="1677415"/>
            <a:ext cx="7152640" cy="398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3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20F8-ACFA-46DF-BCEF-56105737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0663D-F16C-4165-8AAE-E1E970DB1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A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data model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is a plan or blueprint for a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database design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A data model is more generalized and abstract than a database design.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It is easier to change a data model then it is to change a database design, so it is the appropriate place to work through conceptual database problems.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856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C5929-7002-48F1-A722-09BEA3CC5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ID-Dependent Entities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7846C-FAC9-495C-B43C-747EF32E1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538" y="1674876"/>
            <a:ext cx="4982924" cy="424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25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D841-E946-4539-A7B4-643579C8A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Non-ID-Dependent Weak Entities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C1626-8A56-4149-9FB9-D214908B3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3200" dirty="0">
                <a:solidFill>
                  <a:srgbClr val="000000"/>
                </a:solidFill>
                <a:ea typeface="+mn-ea"/>
                <a:cs typeface="+mn-cs"/>
              </a:rPr>
              <a:t>All </a:t>
            </a:r>
            <a:r>
              <a:rPr lang="en-US" sz="3200" b="1" dirty="0">
                <a:solidFill>
                  <a:schemeClr val="tx2"/>
                </a:solidFill>
                <a:ea typeface="+mn-ea"/>
                <a:cs typeface="+mn-cs"/>
              </a:rPr>
              <a:t>ID-Dependent</a:t>
            </a:r>
            <a:r>
              <a:rPr lang="en-US" sz="3200" dirty="0">
                <a:solidFill>
                  <a:srgbClr val="000000"/>
                </a:solidFill>
                <a:ea typeface="+mn-ea"/>
                <a:cs typeface="+mn-cs"/>
              </a:rPr>
              <a:t> entities are considered weak.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3200" dirty="0">
                <a:solidFill>
                  <a:srgbClr val="000000"/>
                </a:solidFill>
                <a:ea typeface="+mn-ea"/>
                <a:cs typeface="+mn-cs"/>
              </a:rPr>
              <a:t>There are also </a:t>
            </a:r>
            <a:r>
              <a:rPr lang="en-US" sz="3200" b="1" dirty="0">
                <a:solidFill>
                  <a:schemeClr val="tx2"/>
                </a:solidFill>
                <a:ea typeface="+mn-ea"/>
                <a:cs typeface="+mn-cs"/>
              </a:rPr>
              <a:t>non-ID-dependent weak entities</a:t>
            </a:r>
            <a:r>
              <a:rPr lang="en-US" sz="3200" dirty="0">
                <a:solidFill>
                  <a:srgbClr val="000000"/>
                </a:solidFill>
                <a:ea typeface="+mn-ea"/>
                <a:cs typeface="+mn-cs"/>
              </a:rPr>
              <a:t>.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800" dirty="0">
                <a:solidFill>
                  <a:srgbClr val="000000"/>
                </a:solidFill>
              </a:rPr>
              <a:t>The identifier of the parent does </a:t>
            </a:r>
            <a:r>
              <a:rPr lang="en-US" sz="2800" i="1" dirty="0">
                <a:solidFill>
                  <a:schemeClr val="tx2"/>
                </a:solidFill>
              </a:rPr>
              <a:t>not </a:t>
            </a:r>
            <a:r>
              <a:rPr lang="en-US" sz="2800" dirty="0">
                <a:solidFill>
                  <a:srgbClr val="000000"/>
                </a:solidFill>
              </a:rPr>
              <a:t>appear in the identifier of the weak child entity.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21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26D5D-C409-4F93-B3CE-B7D19B92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non-ID-Dependent Weak 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19159-55F0-4E60-A2D0-EC4146EB4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240" y="1600200"/>
            <a:ext cx="3451520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63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86FD7-D69B-4A98-945C-2492C7DB6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Subtype Entities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7B942-62D5-4BB6-B52E-553B50FA8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A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subtype entity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is a special case of a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supertype entity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:</a:t>
            </a:r>
          </a:p>
          <a:p>
            <a:pPr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STUDENT : UNDERGRADATE or GRADUATE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The supertype contains all common attributes, while the subtypes contain specific attributes.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The supertype may have a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discriminator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attribute which indicates the subtype.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212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85FF7-34FB-4BAF-B833-75AA3F3DF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Subtypes: Exclusive or Inclusive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2B4CC-2AD5-4C20-B59F-D1903F928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If subtypes are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exclusive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, one supertype relates to at most one subtype.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If subtypes are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inclusive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, one supertype can relate to one or more subtypes.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03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76194-DE18-4F7B-AEFC-B61E154F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Subtype Entities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B649E-5D2F-4086-A79D-25A44E5D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02" y="1753616"/>
            <a:ext cx="7464396" cy="39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38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0406D-9F92-4D03-9B9C-B2545238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Entity Relationship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C8E31-7802-44E6-AEB5-C8DA70A9E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Three basic relationship types are possible between two strong entities:</a:t>
            </a:r>
          </a:p>
          <a:p>
            <a:pPr lvl="1"/>
            <a:r>
              <a:rPr lang="en-US" sz="2800" b="1" dirty="0">
                <a:solidFill>
                  <a:schemeClr val="tx2"/>
                </a:solidFill>
              </a:rPr>
              <a:t>1:1</a:t>
            </a:r>
            <a:r>
              <a:rPr lang="en-US" sz="2800" dirty="0"/>
              <a:t> Strong Entity Relationship</a:t>
            </a:r>
          </a:p>
          <a:p>
            <a:pPr lvl="1"/>
            <a:r>
              <a:rPr lang="en-US" sz="2800" b="1" dirty="0">
                <a:solidFill>
                  <a:schemeClr val="tx2"/>
                </a:solidFill>
              </a:rPr>
              <a:t>1:N</a:t>
            </a:r>
            <a:r>
              <a:rPr lang="en-US" sz="2800" dirty="0"/>
              <a:t> Strong Entity Relationship</a:t>
            </a:r>
          </a:p>
          <a:p>
            <a:pPr lvl="1"/>
            <a:r>
              <a:rPr lang="en-US" sz="2800" b="1" dirty="0">
                <a:solidFill>
                  <a:schemeClr val="tx2"/>
                </a:solidFill>
              </a:rPr>
              <a:t>N:M</a:t>
            </a:r>
            <a:r>
              <a:rPr lang="en-US" sz="2800" dirty="0"/>
              <a:t> Strong Entity Relationship</a:t>
            </a:r>
          </a:p>
          <a:p>
            <a:r>
              <a:rPr lang="en-US" sz="2800" dirty="0"/>
              <a:t>These are addressed on the following slides.</a:t>
            </a:r>
          </a:p>
        </p:txBody>
      </p:sp>
    </p:spTree>
    <p:extLst>
      <p:ext uri="{BB962C8B-B14F-4D97-AF65-F5344CB8AC3E}">
        <p14:creationId xmlns:p14="http://schemas.microsoft.com/office/powerpoint/2010/main" val="3132605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19C5-1177-4C25-9DF2-11BE6214D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 for the 1:1 Strong Relationship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E1E79-A59C-4804-97F8-C9AFDB302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148" y="1600200"/>
            <a:ext cx="1949704" cy="416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18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EB37D-F699-4BCF-B372-B675DA5E4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 for the 1:M Strong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09420-58F8-45D1-9C8E-9348EB9C3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152" y="1679448"/>
            <a:ext cx="1631696" cy="427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3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89E0B-2305-424C-9814-DF561512B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 for the N:M Strong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142F3-834A-4FFD-BF7D-5A415FD39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484" y="1682496"/>
            <a:ext cx="1653032" cy="41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20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511B-37B1-4B54-B7C2-725D2BE1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 = Conceptual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86B70-58CA-4EF0-9B2C-320A73952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Books on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systems analysis and design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often identify three design stages: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b="1" dirty="0">
                <a:solidFill>
                  <a:schemeClr val="tx2"/>
                </a:solidFill>
              </a:rPr>
              <a:t>Conceptual design (conceptual schema)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b="1" dirty="0">
                <a:solidFill>
                  <a:schemeClr val="tx2"/>
                </a:solidFill>
              </a:rPr>
              <a:t>Logical design (logical schema)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b="1" dirty="0">
                <a:solidFill>
                  <a:schemeClr val="tx2"/>
                </a:solidFill>
              </a:rPr>
              <a:t>Physical design (physical schema)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The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data model</a:t>
            </a:r>
            <a:r>
              <a:rPr lang="en-US" sz="2800" i="1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we are discussing is equivalent to the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conceptual design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as defined in these books.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164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3F953-5803-4ADA-A6EC-37D89317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Database Processing</a:t>
            </a:r>
            <a:br>
              <a:rPr lang="en-US" sz="3200" dirty="0"/>
            </a:br>
            <a:r>
              <a:rPr lang="en-US" sz="2400" dirty="0"/>
              <a:t>Fundamentals, Design, and Implementation (15</a:t>
            </a:r>
            <a:r>
              <a:rPr lang="en-US" sz="2400" baseline="30000" dirty="0"/>
              <a:t>th</a:t>
            </a:r>
            <a:r>
              <a:rPr lang="en-US" sz="2400" dirty="0"/>
              <a:t> Edition)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009AA-2299-4659-84BB-919229652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lvl="0" indent="0" algn="ctr">
              <a:buNone/>
            </a:pPr>
            <a:endParaRPr lang="en-US" sz="3600" b="1" dirty="0">
              <a:solidFill>
                <a:srgbClr val="007FA3"/>
              </a:solidFill>
            </a:endParaRPr>
          </a:p>
          <a:p>
            <a:pPr marL="101600" lvl="0" indent="0" algn="ctr">
              <a:buNone/>
            </a:pPr>
            <a:r>
              <a:rPr lang="en-US" sz="3600" b="1" dirty="0">
                <a:solidFill>
                  <a:srgbClr val="007FA3"/>
                </a:solidFill>
              </a:rPr>
              <a:t>End of Presentation:</a:t>
            </a:r>
          </a:p>
          <a:p>
            <a:pPr marL="101600" lvl="0" indent="0" algn="ctr">
              <a:buNone/>
            </a:pPr>
            <a:r>
              <a:rPr lang="en-US" sz="3600" dirty="0">
                <a:solidFill>
                  <a:srgbClr val="000000"/>
                </a:solidFill>
              </a:rPr>
              <a:t>Week #12</a:t>
            </a:r>
          </a:p>
        </p:txBody>
      </p:sp>
    </p:spTree>
    <p:extLst>
      <p:ext uri="{BB962C8B-B14F-4D97-AF65-F5344CB8AC3E}">
        <p14:creationId xmlns:p14="http://schemas.microsoft.com/office/powerpoint/2010/main" val="1467578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E7429-E11A-4588-A8C2-8543030E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Entity-Relationship (E-R)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5963A-B396-4510-909A-0EB20F756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The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Entity-Relationship (E-R) model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is a set of concepts and graphical symbols that can be used to create conceptual schemas.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Versions: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</a:pPr>
            <a:r>
              <a:rPr lang="en-US" sz="2400" b="1" dirty="0">
                <a:solidFill>
                  <a:schemeClr val="tx2"/>
                </a:solidFill>
              </a:rPr>
              <a:t>Original E-R model</a:t>
            </a: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—b</a:t>
            </a:r>
            <a:r>
              <a:rPr lang="en-US" sz="2400" dirty="0">
                <a:solidFill>
                  <a:srgbClr val="000000"/>
                </a:solidFill>
              </a:rPr>
              <a:t>y </a:t>
            </a:r>
            <a:r>
              <a:rPr lang="en-US" sz="2400" dirty="0">
                <a:solidFill>
                  <a:srgbClr val="000000"/>
                </a:solidFill>
                <a:hlinkClick r:id="rId2"/>
              </a:rPr>
              <a:t>Peter Chen</a:t>
            </a:r>
            <a:r>
              <a:rPr lang="en-US" sz="2400" dirty="0">
                <a:solidFill>
                  <a:srgbClr val="000000"/>
                </a:solidFill>
              </a:rPr>
              <a:t> (1976)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</a:pPr>
            <a:r>
              <a:rPr lang="en-US" sz="2400" b="1" dirty="0">
                <a:solidFill>
                  <a:schemeClr val="tx2"/>
                </a:solidFill>
              </a:rPr>
              <a:t>Extended E-R model</a:t>
            </a: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—later </a:t>
            </a:r>
            <a:r>
              <a:rPr lang="en-US" sz="2400" dirty="0">
                <a:solidFill>
                  <a:srgbClr val="000000"/>
                </a:solidFill>
              </a:rPr>
              <a:t>extensions to the Chen model included subtypes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Now referred to as the extended E-R model, which is used in this book when using the term E-R model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853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C06E1-28AC-4BE2-B0E7-087F0160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9EAD4-E61D-4142-9253-F59158A69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Something that can be readily identified and that users want to track:</a:t>
            </a:r>
          </a:p>
          <a:p>
            <a:pPr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</a:pPr>
            <a:r>
              <a:rPr lang="en-US" sz="2400" b="1" dirty="0">
                <a:solidFill>
                  <a:schemeClr val="tx2"/>
                </a:solidFill>
              </a:rPr>
              <a:t>Entity class</a:t>
            </a: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—</a:t>
            </a:r>
            <a:r>
              <a:rPr lang="en-US" sz="2400" dirty="0">
                <a:solidFill>
                  <a:srgbClr val="000000"/>
                </a:solidFill>
              </a:rPr>
              <a:t>a collection of entities of a given type</a:t>
            </a:r>
          </a:p>
          <a:p>
            <a:pPr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</a:pPr>
            <a:r>
              <a:rPr lang="en-US" sz="2400" b="1" dirty="0">
                <a:solidFill>
                  <a:schemeClr val="tx2"/>
                </a:solidFill>
              </a:rPr>
              <a:t>Entity instance</a:t>
            </a: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—</a:t>
            </a:r>
            <a:r>
              <a:rPr lang="en-US" sz="2400" dirty="0">
                <a:solidFill>
                  <a:srgbClr val="000000"/>
                </a:solidFill>
              </a:rPr>
              <a:t>the occurrence of a particular entity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There are usually many instances of an entity in an entity class.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76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B9AFA-5F06-440E-9931-7EB6FCBA7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Entity and Two Entity Instances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AE648-E17F-41A8-A824-43482D9EE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744" y="1708041"/>
            <a:ext cx="3334512" cy="431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40799-B83E-4C04-9712-08EAE6FB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765DD-6A01-47ED-9B5D-A707C6A0F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</a:pPr>
            <a:r>
              <a:rPr lang="en-US" sz="3200" b="1" dirty="0">
                <a:solidFill>
                  <a:schemeClr val="tx2"/>
                </a:solidFill>
                <a:ea typeface="+mn-ea"/>
                <a:cs typeface="+mn-cs"/>
              </a:rPr>
              <a:t>Attributes</a:t>
            </a:r>
            <a:r>
              <a:rPr lang="en-US" sz="3200" dirty="0">
                <a:solidFill>
                  <a:srgbClr val="000000"/>
                </a:solidFill>
                <a:ea typeface="+mn-ea"/>
                <a:cs typeface="+mn-cs"/>
              </a:rPr>
              <a:t> describe an entity’s characteristics.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3200" dirty="0">
                <a:solidFill>
                  <a:srgbClr val="000000"/>
                </a:solidFill>
                <a:ea typeface="+mn-ea"/>
                <a:cs typeface="+mn-cs"/>
              </a:rPr>
              <a:t>All entity instances of a given entity class have the same attributes, but vary in the values of those attributes.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3200" dirty="0">
                <a:solidFill>
                  <a:srgbClr val="000000"/>
                </a:solidFill>
                <a:ea typeface="+mn-ea"/>
                <a:cs typeface="+mn-cs"/>
              </a:rPr>
              <a:t>They were originally shown in data models as </a:t>
            </a:r>
            <a:r>
              <a:rPr lang="en-US" sz="3200" b="1" dirty="0">
                <a:solidFill>
                  <a:schemeClr val="tx2"/>
                </a:solidFill>
                <a:ea typeface="+mn-ea"/>
                <a:cs typeface="+mn-cs"/>
              </a:rPr>
              <a:t>ellipses</a:t>
            </a:r>
            <a:r>
              <a:rPr lang="en-US" sz="3200" dirty="0">
                <a:solidFill>
                  <a:srgbClr val="000000"/>
                </a:solidFill>
                <a:ea typeface="+mn-ea"/>
                <a:cs typeface="+mn-cs"/>
              </a:rPr>
              <a:t>.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3200" dirty="0">
                <a:solidFill>
                  <a:srgbClr val="000000"/>
                </a:solidFill>
                <a:ea typeface="+mn-ea"/>
                <a:cs typeface="+mn-cs"/>
              </a:rPr>
              <a:t>Data modeling products today commonly show attributes in </a:t>
            </a:r>
            <a:r>
              <a:rPr lang="en-US" sz="3200" b="1" dirty="0">
                <a:solidFill>
                  <a:schemeClr val="tx2"/>
                </a:solidFill>
                <a:ea typeface="+mn-ea"/>
                <a:cs typeface="+mn-cs"/>
              </a:rPr>
              <a:t>rectangular form</a:t>
            </a:r>
            <a:r>
              <a:rPr lang="en-US" sz="3200" dirty="0">
                <a:solidFill>
                  <a:srgbClr val="000000"/>
                </a:solidFill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53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7681-0EB0-4407-A04B-C878923B0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F33FD-0EB2-4206-9188-72F3F75C2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</a:pPr>
            <a:r>
              <a:rPr lang="en-US" sz="2400" b="1" dirty="0">
                <a:solidFill>
                  <a:schemeClr val="tx2"/>
                </a:solidFill>
                <a:ea typeface="+mn-ea"/>
                <a:cs typeface="+mn-cs"/>
              </a:rPr>
              <a:t>Identifiers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 are attributes that name, or identify, entity instances.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The identifier of an entity instance consists of one or more of the entity’s attributes.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</a:pPr>
            <a:r>
              <a:rPr lang="en-US" sz="2400" b="1" dirty="0">
                <a:solidFill>
                  <a:schemeClr val="tx2"/>
                </a:solidFill>
                <a:ea typeface="+mn-ea"/>
                <a:cs typeface="+mn-cs"/>
              </a:rPr>
              <a:t>Composite identifiers</a:t>
            </a:r>
            <a:r>
              <a:rPr lang="en-US" sz="24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are identifiers that consist of two or more attributes.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Identifiers in data models become keys in database designs.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000" dirty="0">
                <a:solidFill>
                  <a:srgbClr val="000000"/>
                </a:solidFill>
              </a:rPr>
              <a:t>Entities have identifiers.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000" dirty="0">
                <a:solidFill>
                  <a:srgbClr val="000000"/>
                </a:solidFill>
              </a:rPr>
              <a:t>Tables (or relations) have keys.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259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8F04-A13B-488B-A650-A9BAA9AC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Attribute Display in Data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B8891-BB35-4D0A-A37C-9B55C3516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25" y="1855724"/>
            <a:ext cx="7608949" cy="286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28849"/>
      </p:ext>
    </p:extLst>
  </p:cSld>
  <p:clrMapOvr>
    <a:masterClrMapping/>
  </p:clrMapOvr>
</p:sld>
</file>

<file path=ppt/theme/theme1.xml><?xml version="1.0" encoding="utf-8"?>
<a:theme xmlns:a="http://schemas.openxmlformats.org/drawingml/2006/main" name="508 Lecture">
  <a:themeElements>
    <a:clrScheme name="Custom 7">
      <a:dk1>
        <a:srgbClr val="000000"/>
      </a:dk1>
      <a:lt1>
        <a:srgbClr val="FFFFFF"/>
      </a:lt1>
      <a:dk2>
        <a:srgbClr val="000000"/>
      </a:dk2>
      <a:lt2>
        <a:srgbClr val="007FA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3C1581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6260</TotalTime>
  <Words>1058</Words>
  <Application>Microsoft Office PowerPoint</Application>
  <PresentationFormat>On-screen Show (4:3)</PresentationFormat>
  <Paragraphs>111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Noto Sans Symbols</vt:lpstr>
      <vt:lpstr>Times New Roman</vt:lpstr>
      <vt:lpstr>Verdana</vt:lpstr>
      <vt:lpstr>508 Lecture</vt:lpstr>
      <vt:lpstr>Database Processing: Fundamentals, Design, and Implementation</vt:lpstr>
      <vt:lpstr>The Data Model</vt:lpstr>
      <vt:lpstr>Data Model = Conceptual Design</vt:lpstr>
      <vt:lpstr>The Entity-Relationship (E-R) Model</vt:lpstr>
      <vt:lpstr>Entities</vt:lpstr>
      <vt:lpstr>CUSTOMER Entity and Two Entity Instances</vt:lpstr>
      <vt:lpstr>Attributes</vt:lpstr>
      <vt:lpstr>Identifiers</vt:lpstr>
      <vt:lpstr>Entity Attribute Display in Data Models</vt:lpstr>
      <vt:lpstr>Relationships</vt:lpstr>
      <vt:lpstr>Degree of the Relationship</vt:lpstr>
      <vt:lpstr>Binary Versus Ternary Relationships</vt:lpstr>
      <vt:lpstr>Entities and Tables</vt:lpstr>
      <vt:lpstr>Cardinality</vt:lpstr>
      <vt:lpstr>Maximum Cardinality</vt:lpstr>
      <vt:lpstr>Minimum Cardinality</vt:lpstr>
      <vt:lpstr>Parent and Child Entities</vt:lpstr>
      <vt:lpstr>ID-Dependent Entities</vt:lpstr>
      <vt:lpstr>Crow’s Foot Notation</vt:lpstr>
      <vt:lpstr>Examples of ID-Dependent Entities</vt:lpstr>
      <vt:lpstr>Non-ID-Dependent Weak Entities</vt:lpstr>
      <vt:lpstr>Example of a non-ID-Dependent Weak Entity</vt:lpstr>
      <vt:lpstr>Subtype Entities</vt:lpstr>
      <vt:lpstr>Subtypes: Exclusive or Inclusive</vt:lpstr>
      <vt:lpstr>Examples of Subtype Entities</vt:lpstr>
      <vt:lpstr>Strong Entity Relationship Patterns</vt:lpstr>
      <vt:lpstr>Data Model for the 1:1 Strong Relationship </vt:lpstr>
      <vt:lpstr>Data Model for the 1:M Strong Relationship</vt:lpstr>
      <vt:lpstr>Data Model for the N:M Strong Relationship</vt:lpstr>
      <vt:lpstr>Database Processing Fundamentals, Design, and Implementation (15th Edition)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PowerPoint Template</dc:title>
  <dc:creator>Harold Wise</dc:creator>
  <cp:lastModifiedBy>roly</cp:lastModifiedBy>
  <cp:revision>193</cp:revision>
  <dcterms:modified xsi:type="dcterms:W3CDTF">2021-02-13T17:58:43Z</dcterms:modified>
</cp:coreProperties>
</file>